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  <p:sldMasterId id="2147483691" r:id="rId3"/>
    <p:sldMasterId id="2147483703" r:id="rId4"/>
  </p:sldMasterIdLst>
  <p:notesMasterIdLst>
    <p:notesMasterId r:id="rId18"/>
  </p:notesMasterIdLst>
  <p:sldIdLst>
    <p:sldId id="261" r:id="rId5"/>
    <p:sldId id="269" r:id="rId6"/>
    <p:sldId id="264" r:id="rId7"/>
    <p:sldId id="281" r:id="rId8"/>
    <p:sldId id="274" r:id="rId9"/>
    <p:sldId id="262" r:id="rId10"/>
    <p:sldId id="265" r:id="rId11"/>
    <p:sldId id="266" r:id="rId12"/>
    <p:sldId id="279" r:id="rId13"/>
    <p:sldId id="259" r:id="rId14"/>
    <p:sldId id="258" r:id="rId15"/>
    <p:sldId id="268" r:id="rId16"/>
    <p:sldId id="278" r:id="rId17"/>
  </p:sldIdLst>
  <p:sldSz cx="9144000" cy="6858000" type="screen4x3"/>
  <p:notesSz cx="6451600" cy="93218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3C1E0F"/>
    <a:srgbClr val="008000"/>
    <a:srgbClr val="E41C2D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232" y="-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95693" cy="4660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654414" y="0"/>
            <a:ext cx="2795693" cy="4660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3CBC6-A9C1-4AA9-BC9F-5EE03F9476BB}" type="datetimeFigureOut">
              <a:rPr lang="fi-FI" smtClean="0"/>
              <a:pPr/>
              <a:t>6.2.2013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698500"/>
            <a:ext cx="4660900" cy="3495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45160" y="4427855"/>
            <a:ext cx="5161280" cy="4194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854092"/>
            <a:ext cx="2795693" cy="466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654414" y="8854092"/>
            <a:ext cx="2795693" cy="466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87465-FEF2-4024-806D-ED4B2FC7EE9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323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87465-FEF2-4024-806D-ED4B2FC7EE90}" type="slidenum">
              <a:rPr lang="fi-FI" smtClean="0"/>
              <a:pPr/>
              <a:t>3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06800" y="1713600"/>
            <a:ext cx="8326800" cy="392040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2400" y="1771200"/>
            <a:ext cx="7772400" cy="13320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400" y="3143248"/>
            <a:ext cx="6285600" cy="2340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smtClean="0"/>
              <a:t>Muokkaa alaotsikon perustyyliä napsautt.</a:t>
            </a:r>
            <a:endParaRPr lang="en-US" noProof="0"/>
          </a:p>
        </p:txBody>
      </p:sp>
      <p:pic>
        <p:nvPicPr>
          <p:cNvPr id="17" name="Picture 16" descr="aalto_en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1408" cy="163068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BA70-3711-4040-B033-8C7B0100C4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9" name="Kuva 8"/>
          <p:cNvPicPr/>
          <p:nvPr userDrawn="1"/>
        </p:nvPicPr>
        <p:blipFill>
          <a:blip r:embed="rId2" cstate="print"/>
          <a:srcRect t="12088" r="3019" b="16484"/>
          <a:stretch>
            <a:fillRect/>
          </a:stretch>
        </p:blipFill>
        <p:spPr bwMode="auto">
          <a:xfrm>
            <a:off x="6588224" y="6081044"/>
            <a:ext cx="2135753" cy="51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Kuva 9" descr="Culminatum logo.jpg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6093296"/>
            <a:ext cx="1285289" cy="49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8791" y="6015611"/>
            <a:ext cx="2257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2400" y="1584000"/>
            <a:ext cx="3924000" cy="413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4000"/>
            <a:ext cx="3924000" cy="413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buNone/>
              <a:defRPr sz="1400"/>
            </a:lvl6pPr>
            <a:lvl7pPr>
              <a:buNone/>
              <a:defRPr sz="1400"/>
            </a:lvl7pPr>
            <a:lvl8pPr>
              <a:buNone/>
              <a:defRPr sz="1400"/>
            </a:lvl8pPr>
            <a:lvl9pPr>
              <a:buNone/>
              <a:defRPr sz="14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AE3A-323C-4559-B1BA-656B962F82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E9B31-C8A9-4E24-941C-E3996421D5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8" name="Kuva 7"/>
          <p:cNvPicPr/>
          <p:nvPr userDrawn="1"/>
        </p:nvPicPr>
        <p:blipFill>
          <a:blip r:embed="rId2" cstate="print"/>
          <a:srcRect t="12088" r="3019" b="16484"/>
          <a:stretch>
            <a:fillRect/>
          </a:stretch>
        </p:blipFill>
        <p:spPr bwMode="auto">
          <a:xfrm>
            <a:off x="6588224" y="6081044"/>
            <a:ext cx="2135753" cy="51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 descr="Culminatum logo.jpg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6093296"/>
            <a:ext cx="1285289" cy="49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8791" y="6015611"/>
            <a:ext cx="2257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B6F0E-CBD3-4E99-91AB-A949DAD710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00" y="1584000"/>
            <a:ext cx="6285600" cy="4136400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BA70-3711-4040-B033-8C7B0100C4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2400" y="1771200"/>
            <a:ext cx="7772400" cy="1332000"/>
          </a:xfrm>
        </p:spPr>
        <p:txBody>
          <a:bodyPr/>
          <a:lstStyle>
            <a:lvl1pPr>
              <a:defRPr sz="4000">
                <a:solidFill>
                  <a:srgbClr val="FF7900"/>
                </a:solidFill>
              </a:defRPr>
            </a:lvl1pPr>
          </a:lstStyle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400" y="3143248"/>
            <a:ext cx="6285600" cy="234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7900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smtClean="0"/>
              <a:t>Muokkaa alaotsikon perustyyliä napsautt.</a:t>
            </a:r>
            <a:endParaRPr lang="en-US" noProof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2862000" y="5961600"/>
            <a:ext cx="2026800" cy="176400"/>
          </a:xfrm>
        </p:spPr>
        <p:txBody>
          <a:bodyPr wrap="none" lIns="0" tIns="0" rIns="0" bIns="0"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fld id="{3622CD5A-A9CA-4187-8D1C-14CBA696F3D0}" type="datetime1">
              <a:rPr lang="en-US" smtClean="0">
                <a:solidFill>
                  <a:srgbClr val="EEECE1"/>
                </a:solidFill>
              </a:rPr>
              <a:pPr/>
              <a:t>6.2.2013</a:t>
            </a:fld>
            <a:endParaRPr lang="en-US">
              <a:solidFill>
                <a:srgbClr val="EEECE1"/>
              </a:solidFill>
            </a:endParaRP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144400" y="5961600"/>
            <a:ext cx="1962000" cy="6336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7426800" y="5961600"/>
            <a:ext cx="1134000" cy="6336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62000" y="6138000"/>
            <a:ext cx="2026800" cy="4572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2400" y="6138000"/>
            <a:ext cx="2048400" cy="4572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72400" y="5961600"/>
            <a:ext cx="2048400" cy="1764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4" name="Picture 13" descr="aalto_en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1408" cy="163068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06800" y="406800"/>
            <a:ext cx="8326800" cy="547200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0" y="547200"/>
            <a:ext cx="7772400" cy="220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BA70-3711-4040-B033-8C7B0100C4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4" name="Picture 13" descr="aalto_eng_alakulm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958840"/>
            <a:ext cx="2694432" cy="89916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06800" y="1713600"/>
            <a:ext cx="8326800" cy="392040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2400" y="1771200"/>
            <a:ext cx="7772400" cy="13320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400" y="3143248"/>
            <a:ext cx="6285600" cy="2340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smtClean="0"/>
              <a:t>Muokkaa alaotsikon perustyyliä napsautt.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62000" y="5961600"/>
            <a:ext cx="2026800" cy="176400"/>
          </a:xfrm>
        </p:spPr>
        <p:txBody>
          <a:bodyPr wrap="none" lIns="0" tIns="0" rIns="0" bIns="0"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fld id="{3622CD5A-A9CA-4187-8D1C-14CBA696F3D0}" type="datetime1">
              <a:rPr lang="en-US" smtClean="0">
                <a:solidFill>
                  <a:srgbClr val="EEECE1"/>
                </a:solidFill>
              </a:rPr>
              <a:pPr/>
              <a:t>6.2.2013</a:t>
            </a:fld>
            <a:endParaRPr lang="en-US">
              <a:solidFill>
                <a:srgbClr val="EEECE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144400" y="5961600"/>
            <a:ext cx="1962000" cy="6336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7426800" y="5961600"/>
            <a:ext cx="1134000" cy="6336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62000" y="6138000"/>
            <a:ext cx="2026800" cy="4572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2400" y="6138000"/>
            <a:ext cx="2048400" cy="4572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72400" y="5961600"/>
            <a:ext cx="2048400" cy="1764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7" name="Picture 16" descr="aalto_en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1408" cy="163068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BA70-3711-4040-B033-8C7B0100C4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2400" y="1584000"/>
            <a:ext cx="3924000" cy="413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4000"/>
            <a:ext cx="3924000" cy="413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buNone/>
              <a:defRPr sz="1400"/>
            </a:lvl6pPr>
            <a:lvl7pPr>
              <a:buNone/>
              <a:defRPr sz="1400"/>
            </a:lvl7pPr>
            <a:lvl8pPr>
              <a:buNone/>
              <a:defRPr sz="1400"/>
            </a:lvl8pPr>
            <a:lvl9pPr>
              <a:buNone/>
              <a:defRPr sz="14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AE3A-323C-4559-B1BA-656B962F82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E9B31-C8A9-4E24-941C-E3996421D5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B6F0E-CBD3-4E99-91AB-A949DAD710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00" y="1584000"/>
            <a:ext cx="6285600" cy="4136400"/>
          </a:xfrm>
        </p:spPr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BA70-3711-4040-B033-8C7B0100C4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2400" y="1771200"/>
            <a:ext cx="7772400" cy="1332000"/>
          </a:xfrm>
        </p:spPr>
        <p:txBody>
          <a:bodyPr/>
          <a:lstStyle>
            <a:lvl1pPr>
              <a:defRPr sz="4000">
                <a:solidFill>
                  <a:srgbClr val="FF7900"/>
                </a:solidFill>
              </a:defRPr>
            </a:lvl1pPr>
          </a:lstStyle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400" y="3143248"/>
            <a:ext cx="6285600" cy="2340000"/>
          </a:xfrm>
        </p:spPr>
        <p:txBody>
          <a:bodyPr/>
          <a:lstStyle>
            <a:lvl1pPr marL="0" indent="0" algn="l">
              <a:buNone/>
              <a:defRPr>
                <a:solidFill>
                  <a:srgbClr val="FF7900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smtClean="0"/>
              <a:t>Muokkaa alaotsikon perustyyliä napsautt.</a:t>
            </a:r>
            <a:endParaRPr lang="en-US" noProof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2862000" y="5961600"/>
            <a:ext cx="2026800" cy="176400"/>
          </a:xfrm>
        </p:spPr>
        <p:txBody>
          <a:bodyPr wrap="none" lIns="0" tIns="0" rIns="0" bIns="0"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fld id="{3622CD5A-A9CA-4187-8D1C-14CBA696F3D0}" type="datetime1">
              <a:rPr lang="en-US" smtClean="0">
                <a:solidFill>
                  <a:srgbClr val="EEECE1"/>
                </a:solidFill>
              </a:rPr>
              <a:pPr/>
              <a:t>6.2.2013</a:t>
            </a:fld>
            <a:endParaRPr lang="en-US">
              <a:solidFill>
                <a:srgbClr val="EEECE1"/>
              </a:solidFill>
            </a:endParaRP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144400" y="5961600"/>
            <a:ext cx="1962000" cy="6336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7426800" y="5961600"/>
            <a:ext cx="1134000" cy="6336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62000" y="6138000"/>
            <a:ext cx="2026800" cy="4572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2400" y="6138000"/>
            <a:ext cx="2048400" cy="4572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2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72400" y="5961600"/>
            <a:ext cx="2048400" cy="176400"/>
          </a:xfrm>
        </p:spPr>
        <p:txBody>
          <a:bodyPr wrap="none"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741600" indent="-284400">
              <a:spcBef>
                <a:spcPts val="288"/>
              </a:spcBef>
              <a:def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4" name="Picture 13" descr="aalto_en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21408" cy="163068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06800" y="406800"/>
            <a:ext cx="8326800" cy="547200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0" y="547200"/>
            <a:ext cx="7772400" cy="220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BA70-3711-4040-B033-8C7B0100C4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4" name="Picture 13" descr="aalto_eng_alakulm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958840"/>
            <a:ext cx="2694432" cy="89916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59D-70D6-4E3C-80E1-B323D4D85F4E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13DEF-0C84-4069-925A-E0DF9CD32D44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65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9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2400" y="489600"/>
            <a:ext cx="79884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 noProof="0" smtClean="0"/>
              <a:t>Muokkaa perustyyl. napsautt.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400" y="1584000"/>
            <a:ext cx="7988400" cy="413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 dirty="0" smtClean="0"/>
              <a:t>Muokkaa tekstin perustyylejä napsauttamalla</a:t>
            </a:r>
          </a:p>
          <a:p>
            <a:pPr lvl="1"/>
            <a:r>
              <a:rPr lang="fi-FI" noProof="0" dirty="0" smtClean="0"/>
              <a:t>toinen taso</a:t>
            </a:r>
          </a:p>
          <a:p>
            <a:pPr lvl="2"/>
            <a:r>
              <a:rPr lang="fi-FI" noProof="0" dirty="0" smtClean="0"/>
              <a:t>kolmas taso</a:t>
            </a:r>
          </a:p>
          <a:p>
            <a:pPr lvl="3"/>
            <a:r>
              <a:rPr lang="fi-FI" noProof="0" dirty="0" smtClean="0"/>
              <a:t>neljäs taso</a:t>
            </a:r>
          </a:p>
          <a:p>
            <a:pPr lvl="4"/>
            <a:r>
              <a:rPr lang="fi-FI" noProof="0" dirty="0" smtClean="0"/>
              <a:t>viides taso</a:t>
            </a:r>
            <a:endParaRPr lang="en-US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30800" y="6274800"/>
            <a:ext cx="1544400" cy="12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EE6C06D-47AC-41E9-B6F8-74CFCE12D9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0800" y="6145200"/>
            <a:ext cx="1544400" cy="12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30800" y="6400800"/>
            <a:ext cx="1544400" cy="12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472" y="5814000"/>
            <a:ext cx="7988400" cy="64800"/>
          </a:xfrm>
          <a:prstGeom prst="rect">
            <a:avLst/>
          </a:prstGeom>
          <a:solidFill>
            <a:srgbClr val="FF79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aalto_eng_alakulma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958840"/>
            <a:ext cx="2694432" cy="8991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ransition xmlns:p14="http://schemas.microsoft.com/office/powerpoint/2010/main">
    <p:fad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FF79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4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4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4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3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2400" y="489600"/>
            <a:ext cx="79884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noProof="0" smtClean="0"/>
              <a:t>Muokkaa perustyyl. napsautt.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400" y="1584000"/>
            <a:ext cx="7988400" cy="413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smtClean="0"/>
              <a:t>Muokkaa tekstin perustyylejä napsauttamalla</a:t>
            </a:r>
          </a:p>
          <a:p>
            <a:pPr lvl="1"/>
            <a:r>
              <a:rPr lang="en-GB" noProof="0" smtClean="0"/>
              <a:t>toinen taso</a:t>
            </a:r>
          </a:p>
          <a:p>
            <a:pPr lvl="2"/>
            <a:r>
              <a:rPr lang="en-GB" noProof="0" smtClean="0"/>
              <a:t>kolmas taso</a:t>
            </a:r>
          </a:p>
          <a:p>
            <a:pPr lvl="3"/>
            <a:r>
              <a:rPr lang="en-GB" noProof="0" smtClean="0"/>
              <a:t>neljäs taso</a:t>
            </a:r>
          </a:p>
          <a:p>
            <a:pPr lvl="4"/>
            <a:r>
              <a:rPr lang="en-GB" noProof="0" smtClean="0"/>
              <a:t>viides taso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30800" y="6274800"/>
            <a:ext cx="1544400" cy="12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EE6C06D-47AC-41E9-B6F8-74CFCE12D955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0800" y="6145200"/>
            <a:ext cx="1544400" cy="12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30800" y="6400800"/>
            <a:ext cx="1544400" cy="12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2384017-E4DF-4A7A-8FA6-2DC68C3EB4D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472" y="5814000"/>
            <a:ext cx="7988400" cy="64800"/>
          </a:xfrm>
          <a:prstGeom prst="rect">
            <a:avLst/>
          </a:prstGeom>
          <a:solidFill>
            <a:srgbClr val="FF79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9" name="Picture 8" descr="aalto_eng_alakulma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5958840"/>
            <a:ext cx="2694432" cy="8991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transition xmlns:p14="http://schemas.microsoft.com/office/powerpoint/2010/main">
    <p:fad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FF79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4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4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4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3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A2493-AD4D-4099-99CC-9BAB9DC948A0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6.2.2013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3847F-50DE-468F-A22E-910C7AD70CDB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gif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jpeg"/><Relationship Id="rId12" Type="http://schemas.openxmlformats.org/officeDocument/2006/relationships/image" Target="../media/image26.jpeg"/><Relationship Id="rId13" Type="http://schemas.openxmlformats.org/officeDocument/2006/relationships/image" Target="../media/image27.png"/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9.png"/><Relationship Id="rId3" Type="http://schemas.openxmlformats.org/officeDocument/2006/relationships/image" Target="../media/image20.gif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4.jpeg"/><Relationship Id="rId8" Type="http://schemas.openxmlformats.org/officeDocument/2006/relationships/image" Target="../media/image10.png"/><Relationship Id="rId9" Type="http://schemas.openxmlformats.org/officeDocument/2006/relationships/image" Target="../media/image12.png"/><Relationship Id="rId10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00" y="332656"/>
            <a:ext cx="8104056" cy="1584176"/>
          </a:xfrm>
        </p:spPr>
        <p:txBody>
          <a:bodyPr>
            <a:noAutofit/>
          </a:bodyPr>
          <a:lstStyle/>
          <a:p>
            <a:pPr algn="ctr"/>
            <a:r>
              <a:rPr lang="fi-FI" sz="3600" dirty="0" smtClean="0"/>
              <a:t>Urban Mill – yritysten, tutkijoiden ja kaupunkien kohtaamis- ja työtila!</a:t>
            </a:r>
            <a:r>
              <a:rPr lang="fi-FI" sz="2800" dirty="0" smtClean="0"/>
              <a:t/>
            </a:r>
            <a:br>
              <a:rPr lang="fi-FI" sz="2800" dirty="0" smtClean="0"/>
            </a:br>
            <a:r>
              <a:rPr lang="fi-FI" sz="2800" dirty="0" smtClean="0"/>
              <a:t>Versio </a:t>
            </a:r>
            <a:r>
              <a:rPr lang="fi-FI" sz="2800" dirty="0" smtClean="0"/>
              <a:t>4.24 (6.2.2013</a:t>
            </a:r>
            <a:r>
              <a:rPr lang="fi-FI" sz="2800" dirty="0" smtClean="0"/>
              <a:t>)</a:t>
            </a:r>
            <a:endParaRPr lang="fi-FI" sz="2800" dirty="0"/>
          </a:p>
        </p:txBody>
      </p:sp>
      <p:grpSp>
        <p:nvGrpSpPr>
          <p:cNvPr id="46" name="Ryhmä 45"/>
          <p:cNvGrpSpPr/>
          <p:nvPr/>
        </p:nvGrpSpPr>
        <p:grpSpPr>
          <a:xfrm>
            <a:off x="1548036" y="2123331"/>
            <a:ext cx="7272436" cy="4394706"/>
            <a:chOff x="1548036" y="2123331"/>
            <a:chExt cx="7272436" cy="4394706"/>
          </a:xfrm>
        </p:grpSpPr>
        <p:grpSp>
          <p:nvGrpSpPr>
            <p:cNvPr id="45" name="Ryhmä 44"/>
            <p:cNvGrpSpPr/>
            <p:nvPr/>
          </p:nvGrpSpPr>
          <p:grpSpPr>
            <a:xfrm>
              <a:off x="1548036" y="2123331"/>
              <a:ext cx="6084168" cy="3122564"/>
              <a:chOff x="1548036" y="2123331"/>
              <a:chExt cx="6084168" cy="3122564"/>
            </a:xfrm>
          </p:grpSpPr>
          <p:grpSp>
            <p:nvGrpSpPr>
              <p:cNvPr id="41" name="Ryhmä 13"/>
              <p:cNvGrpSpPr/>
              <p:nvPr/>
            </p:nvGrpSpPr>
            <p:grpSpPr>
              <a:xfrm>
                <a:off x="3447487" y="4653136"/>
                <a:ext cx="2276641" cy="592759"/>
                <a:chOff x="3347864" y="4567480"/>
                <a:chExt cx="2276641" cy="592759"/>
              </a:xfrm>
            </p:grpSpPr>
            <p:sp>
              <p:nvSpPr>
                <p:cNvPr id="42" name="Suorakulmio 41"/>
                <p:cNvSpPr/>
                <p:nvPr/>
              </p:nvSpPr>
              <p:spPr>
                <a:xfrm>
                  <a:off x="3347864" y="4581128"/>
                  <a:ext cx="1440160" cy="576064"/>
                </a:xfrm>
                <a:prstGeom prst="rect">
                  <a:avLst/>
                </a:prstGeom>
                <a:solidFill>
                  <a:srgbClr val="FC1D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i-FI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Tekstikehys 42"/>
                <p:cNvSpPr txBox="1"/>
                <p:nvPr/>
              </p:nvSpPr>
              <p:spPr>
                <a:xfrm>
                  <a:off x="3392576" y="4567480"/>
                  <a:ext cx="136928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i-FI" sz="3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itchFamily="34" charset="0"/>
                      <a:cs typeface="Arial" pitchFamily="34" charset="0"/>
                    </a:rPr>
                    <a:t>Urban</a:t>
                  </a:r>
                </a:p>
              </p:txBody>
            </p:sp>
            <p:sp>
              <p:nvSpPr>
                <p:cNvPr id="44" name="Tekstikehys 43"/>
                <p:cNvSpPr txBox="1"/>
                <p:nvPr/>
              </p:nvSpPr>
              <p:spPr>
                <a:xfrm>
                  <a:off x="4756960" y="4575464"/>
                  <a:ext cx="86754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i-FI" sz="3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C1D00"/>
                      </a:solidFill>
                      <a:effectLst/>
                      <a:uLnTx/>
                      <a:uFillTx/>
                      <a:latin typeface="Arial" pitchFamily="34" charset="0"/>
                      <a:cs typeface="Arial" pitchFamily="34" charset="0"/>
                    </a:rPr>
                    <a:t>Mill</a:t>
                  </a:r>
                </a:p>
              </p:txBody>
            </p:sp>
          </p:grpSp>
          <p:grpSp>
            <p:nvGrpSpPr>
              <p:cNvPr id="14" name="Ryhmä 23"/>
              <p:cNvGrpSpPr/>
              <p:nvPr/>
            </p:nvGrpSpPr>
            <p:grpSpPr>
              <a:xfrm>
                <a:off x="1548036" y="2123331"/>
                <a:ext cx="6084168" cy="2243502"/>
                <a:chOff x="1548036" y="2123331"/>
                <a:chExt cx="6084168" cy="2243502"/>
              </a:xfrm>
            </p:grpSpPr>
            <p:pic>
              <p:nvPicPr>
                <p:cNvPr id="15" name="Kuva 14"/>
                <p:cNvPicPr/>
                <p:nvPr/>
              </p:nvPicPr>
              <p:blipFill>
                <a:blip r:embed="rId2" cstate="print"/>
                <a:srcRect l="2074" t="5238" r="5120" b="8338"/>
                <a:stretch>
                  <a:fillRect/>
                </a:stretch>
              </p:blipFill>
              <p:spPr bwMode="auto">
                <a:xfrm>
                  <a:off x="1548036" y="2123331"/>
                  <a:ext cx="6084168" cy="2243502"/>
                </a:xfrm>
                <a:prstGeom prst="rect">
                  <a:avLst/>
                </a:prstGeom>
                <a:noFill/>
              </p:spPr>
            </p:pic>
            <p:sp>
              <p:nvSpPr>
                <p:cNvPr id="16" name="Tekstikehys 15"/>
                <p:cNvSpPr txBox="1"/>
                <p:nvPr/>
              </p:nvSpPr>
              <p:spPr>
                <a:xfrm>
                  <a:off x="1581111" y="2204864"/>
                  <a:ext cx="263084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i-FI" sz="1400" b="1" dirty="0" smtClean="0">
                      <a:ln w="18415" cmpd="sng">
                        <a:noFill/>
                        <a:prstDash val="solid"/>
                      </a:ln>
                      <a:solidFill>
                        <a:srgbClr val="00B050"/>
                      </a:solidFill>
                    </a:rPr>
                    <a:t>Yhdessätekemistä yli rajojen</a:t>
                  </a:r>
                  <a:endParaRPr lang="fi-FI" sz="1400" b="1" dirty="0">
                    <a:ln w="18415" cmpd="sng">
                      <a:noFill/>
                      <a:prstDash val="solid"/>
                    </a:ln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1" name="Tekstikehys 20"/>
            <p:cNvSpPr txBox="1"/>
            <p:nvPr/>
          </p:nvSpPr>
          <p:spPr>
            <a:xfrm>
              <a:off x="2411760" y="6092279"/>
              <a:ext cx="6408712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000" dirty="0" smtClean="0">
                  <a:solidFill>
                    <a:prstClr val="black"/>
                  </a:solidFill>
                </a:rPr>
                <a:t>Energizing Urban Ecosystems Research Program </a:t>
              </a:r>
              <a:r>
                <a:rPr lang="fi-FI" sz="1000" dirty="0" smtClean="0">
                  <a:solidFill>
                    <a:prstClr val="black"/>
                  </a:solidFill>
                </a:rPr>
                <a:t>2012-2015, WP Regional Innovation Ecosystem (RIE)</a:t>
              </a:r>
            </a:p>
            <a:p>
              <a:pPr>
                <a:spcAft>
                  <a:spcPts val="200"/>
                </a:spcAft>
              </a:pPr>
              <a:r>
                <a:rPr lang="fi-FI" sz="1000" dirty="0" smtClean="0">
                  <a:solidFill>
                    <a:prstClr val="black"/>
                  </a:solidFill>
                </a:rPr>
                <a:t>Task 7: T3 Ba &amp; Flow, Aalto-yliopistokiinteistöt Oy &amp; Järvelin Design Oy, Kari Mikkelä &amp; Lars Miikki 31.12.2012</a:t>
              </a:r>
              <a:endParaRPr lang="fi-FI" sz="10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38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600" dirty="0" smtClean="0"/>
              <a:t>Background of the Urban Mill development: Research Focus according the EUE programme plan</a:t>
            </a:r>
            <a:endParaRPr lang="en-GB" sz="2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11560" y="1380832"/>
            <a:ext cx="7988400" cy="4136400"/>
          </a:xfrm>
        </p:spPr>
        <p:txBody>
          <a:bodyPr>
            <a:noAutofit/>
          </a:bodyPr>
          <a:lstStyle/>
          <a:p>
            <a:r>
              <a:rPr lang="en-GB" sz="1600" dirty="0" smtClean="0"/>
              <a:t>The focus of the research is </a:t>
            </a:r>
            <a:r>
              <a:rPr lang="en-GB" sz="1600" b="1" dirty="0" smtClean="0"/>
              <a:t>to define</a:t>
            </a:r>
            <a:r>
              <a:rPr lang="en-GB" sz="1600" dirty="0" smtClean="0"/>
              <a:t> </a:t>
            </a:r>
            <a:r>
              <a:rPr lang="en-GB" sz="1600" b="1" dirty="0" smtClean="0"/>
              <a:t>which</a:t>
            </a:r>
            <a:r>
              <a:rPr lang="en-GB" sz="1600" dirty="0" smtClean="0"/>
              <a:t> </a:t>
            </a:r>
            <a:r>
              <a:rPr lang="en-GB" sz="1600" b="1" dirty="0" smtClean="0"/>
              <a:t>spatial and operational solutions the entire T3 area requires </a:t>
            </a:r>
            <a:r>
              <a:rPr lang="en-GB" sz="1600" dirty="0" smtClean="0"/>
              <a:t>in order to become the </a:t>
            </a:r>
            <a:r>
              <a:rPr lang="en-GB" sz="1600" b="1" dirty="0" smtClean="0"/>
              <a:t>world-leading innovation platform </a:t>
            </a:r>
            <a:r>
              <a:rPr lang="en-GB" sz="1600" dirty="0" smtClean="0"/>
              <a:t>and to create a grounded concept description of how to accomplish this. Task 7 co-operates closely with Tasks 4, 5 and 6, and also with the WP SIC, and utilizes their results. </a:t>
            </a:r>
          </a:p>
          <a:p>
            <a:r>
              <a:rPr lang="en-GB" sz="1600" dirty="0" smtClean="0"/>
              <a:t>The first output of this Task is developing an </a:t>
            </a:r>
            <a:r>
              <a:rPr lang="en-GB" sz="1600" b="1" dirty="0" smtClean="0">
                <a:solidFill>
                  <a:srgbClr val="FF0000"/>
                </a:solidFill>
              </a:rPr>
              <a:t>Energizing Urban Ecosystems Hub with a common workspace – a physical, mental and virtual space – for the entire EUE program</a:t>
            </a:r>
            <a:r>
              <a:rPr lang="en-GB" sz="1600" dirty="0" smtClean="0"/>
              <a:t>. </a:t>
            </a:r>
            <a:r>
              <a:rPr lang="en-GB" sz="1600" dirty="0" err="1" smtClean="0"/>
              <a:t>Järvelin</a:t>
            </a:r>
            <a:r>
              <a:rPr lang="en-GB" sz="1600" dirty="0" smtClean="0"/>
              <a:t> Design </a:t>
            </a:r>
            <a:r>
              <a:rPr lang="en-GB" sz="1600" dirty="0" err="1" smtClean="0"/>
              <a:t>Oy’s</a:t>
            </a:r>
            <a:r>
              <a:rPr lang="en-GB" sz="1600" dirty="0" smtClean="0"/>
              <a:t> team, coordinated by Lars </a:t>
            </a:r>
            <a:r>
              <a:rPr lang="en-GB" sz="1600" dirty="0" err="1" smtClean="0"/>
              <a:t>Miikki</a:t>
            </a:r>
            <a:r>
              <a:rPr lang="en-GB" sz="1600" dirty="0"/>
              <a:t>,</a:t>
            </a:r>
            <a:r>
              <a:rPr lang="en-GB" sz="1600" dirty="0" smtClean="0"/>
              <a:t> will create an overall model combining theory and practice, (illustrated with case examples) in 2012, integrating the necessary actors required for the research during 2013-2015. </a:t>
            </a:r>
          </a:p>
          <a:p>
            <a:r>
              <a:rPr lang="en-GB" sz="1600" dirty="0" smtClean="0"/>
              <a:t>During 2013-2015 this Task will conduct </a:t>
            </a:r>
            <a:r>
              <a:rPr lang="en-GB" sz="1600" b="1" dirty="0" smtClean="0"/>
              <a:t>research focused on real life practice</a:t>
            </a:r>
            <a:r>
              <a:rPr lang="en-GB" sz="1600" dirty="0" smtClean="0"/>
              <a:t> involving </a:t>
            </a:r>
            <a:r>
              <a:rPr lang="en-GB" sz="1600" b="1" dirty="0" smtClean="0"/>
              <a:t>co-creation methods and tools</a:t>
            </a:r>
            <a:r>
              <a:rPr lang="en-GB" sz="1600" dirty="0" smtClean="0"/>
              <a:t>, as well as </a:t>
            </a:r>
            <a:r>
              <a:rPr lang="en-GB" sz="1600" b="1" dirty="0" smtClean="0"/>
              <a:t>multi-sense based spaces </a:t>
            </a:r>
            <a:r>
              <a:rPr lang="en-GB" sz="1600" dirty="0" smtClean="0"/>
              <a:t>for </a:t>
            </a:r>
            <a:r>
              <a:rPr lang="en-GB" sz="1600" b="1" dirty="0" smtClean="0"/>
              <a:t>maintaining the energy level </a:t>
            </a:r>
            <a:r>
              <a:rPr lang="en-GB" sz="1600" dirty="0" smtClean="0"/>
              <a:t>and</a:t>
            </a:r>
            <a:r>
              <a:rPr lang="en-GB" sz="1600" b="1" dirty="0" smtClean="0"/>
              <a:t> supporting these activities</a:t>
            </a:r>
            <a:r>
              <a:rPr lang="en-GB" sz="1600" dirty="0" smtClean="0"/>
              <a:t>. This conceptualizes the </a:t>
            </a:r>
            <a:r>
              <a:rPr lang="en-GB" sz="1600" b="1" dirty="0" smtClean="0"/>
              <a:t>content and events </a:t>
            </a:r>
            <a:r>
              <a:rPr lang="en-GB" sz="1600" dirty="0" smtClean="0"/>
              <a:t>into a coherent whole that </a:t>
            </a:r>
            <a:r>
              <a:rPr lang="en-GB" sz="1600" b="1" dirty="0" smtClean="0"/>
              <a:t>systemically connects to society </a:t>
            </a:r>
            <a:r>
              <a:rPr lang="en-GB" sz="1600" dirty="0" smtClean="0"/>
              <a:t>and will have a </a:t>
            </a:r>
            <a:r>
              <a:rPr lang="en-GB" sz="1600" b="1" dirty="0" smtClean="0"/>
              <a:t>strong</a:t>
            </a:r>
            <a:r>
              <a:rPr lang="en-GB" sz="1600" dirty="0" smtClean="0"/>
              <a:t> </a:t>
            </a:r>
            <a:r>
              <a:rPr lang="en-GB" sz="1600" b="1" dirty="0" smtClean="0"/>
              <a:t>societal impact </a:t>
            </a:r>
            <a:r>
              <a:rPr lang="en-GB" sz="1600" dirty="0" smtClean="0"/>
              <a:t>recognized through </a:t>
            </a:r>
            <a:r>
              <a:rPr lang="en-GB" sz="1600" b="1" dirty="0" smtClean="0"/>
              <a:t>mind-set changes </a:t>
            </a:r>
            <a:r>
              <a:rPr lang="en-GB" sz="1600" dirty="0" smtClean="0"/>
              <a:t>in the T3 area.</a:t>
            </a:r>
            <a:endParaRPr lang="en-GB" sz="1600" dirty="0"/>
          </a:p>
        </p:txBody>
      </p:sp>
      <p:sp>
        <p:nvSpPr>
          <p:cNvPr id="6" name="Tekstikehys 5"/>
          <p:cNvSpPr txBox="1"/>
          <p:nvPr/>
        </p:nvSpPr>
        <p:spPr>
          <a:xfrm>
            <a:off x="2411760" y="6092279"/>
            <a:ext cx="640871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fi-FI" sz="1000" dirty="0" smtClean="0">
                <a:solidFill>
                  <a:prstClr val="black"/>
                </a:solidFill>
              </a:rPr>
              <a:t>Energizing Urban Ecosystems Research Program 2012-2015</a:t>
            </a:r>
            <a:r>
              <a:rPr lang="fi-FI" sz="1000" dirty="0">
                <a:solidFill>
                  <a:prstClr val="black"/>
                </a:solidFill>
              </a:rPr>
              <a:t>, WP Regional Innovation Ecosystem (RIE)</a:t>
            </a:r>
          </a:p>
          <a:p>
            <a:pPr>
              <a:spcAft>
                <a:spcPts val="200"/>
              </a:spcAft>
            </a:pPr>
            <a:r>
              <a:rPr lang="fi-FI" sz="1000" dirty="0">
                <a:solidFill>
                  <a:prstClr val="black"/>
                </a:solidFill>
              </a:rPr>
              <a:t>Task 7: T3 Ba &amp; Flow, Aalto-yliopistokiinteistöt Oy &amp; Järvelin Design Oy, Kari Mikkelä &amp; Lars </a:t>
            </a:r>
            <a:r>
              <a:rPr lang="fi-FI" sz="1000" dirty="0" smtClean="0">
                <a:solidFill>
                  <a:prstClr val="black"/>
                </a:solidFill>
              </a:rPr>
              <a:t>Miikki 16.1.2013</a:t>
            </a:r>
            <a:endParaRPr lang="fi-FI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33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00" y="260648"/>
            <a:ext cx="8320080" cy="720080"/>
          </a:xfrm>
        </p:spPr>
        <p:txBody>
          <a:bodyPr>
            <a:noAutofit/>
          </a:bodyPr>
          <a:lstStyle/>
          <a:p>
            <a:r>
              <a:rPr lang="fi-FI" sz="2800" dirty="0" smtClean="0"/>
              <a:t>Urban </a:t>
            </a:r>
            <a:r>
              <a:rPr lang="fi-FI" sz="2800" dirty="0" err="1" smtClean="0"/>
              <a:t>Mill</a:t>
            </a:r>
            <a:r>
              <a:rPr lang="fi-FI" sz="2800" dirty="0" smtClean="0"/>
              <a:t> </a:t>
            </a:r>
            <a:r>
              <a:rPr lang="fi-FI" sz="2800" dirty="0" smtClean="0"/>
              <a:t>as a </a:t>
            </a:r>
            <a:r>
              <a:rPr lang="fi-FI" sz="2800" dirty="0" err="1" smtClean="0"/>
              <a:t>Development</a:t>
            </a:r>
            <a:r>
              <a:rPr lang="fi-FI" sz="2800" dirty="0" smtClean="0"/>
              <a:t> </a:t>
            </a:r>
            <a:r>
              <a:rPr lang="fi-FI" sz="2800" dirty="0" err="1" smtClean="0"/>
              <a:t>Hub</a:t>
            </a:r>
            <a:r>
              <a:rPr lang="fi-FI" sz="2800" dirty="0" smtClean="0"/>
              <a:t> </a:t>
            </a:r>
            <a:r>
              <a:rPr lang="fi-FI" sz="2800" dirty="0" smtClean="0"/>
              <a:t>for </a:t>
            </a:r>
            <a:r>
              <a:rPr lang="en-US" sz="2800" dirty="0" err="1" smtClean="0"/>
              <a:t>Otaniemi</a:t>
            </a:r>
            <a:r>
              <a:rPr lang="en-US" sz="2800" dirty="0" smtClean="0"/>
              <a:t> Thematic </a:t>
            </a:r>
            <a:r>
              <a:rPr lang="en-US" sz="2800" dirty="0" smtClean="0"/>
              <a:t>Co-working Space Network </a:t>
            </a:r>
            <a:r>
              <a:rPr lang="en-US" sz="2800" dirty="0" smtClean="0"/>
              <a:t>Service Development</a:t>
            </a:r>
            <a:r>
              <a:rPr lang="fi-FI" sz="2800" dirty="0" smtClean="0"/>
              <a:t> </a:t>
            </a:r>
            <a:endParaRPr lang="fi-FI" sz="2800" dirty="0"/>
          </a:p>
        </p:txBody>
      </p:sp>
      <p:grpSp>
        <p:nvGrpSpPr>
          <p:cNvPr id="70" name="Ryhmä 69"/>
          <p:cNvGrpSpPr/>
          <p:nvPr/>
        </p:nvGrpSpPr>
        <p:grpSpPr>
          <a:xfrm>
            <a:off x="611559" y="1133366"/>
            <a:ext cx="8208913" cy="5384671"/>
            <a:chOff x="611559" y="1133366"/>
            <a:chExt cx="8208913" cy="5384671"/>
          </a:xfrm>
        </p:grpSpPr>
        <p:pic>
          <p:nvPicPr>
            <p:cNvPr id="69" name="Kuva 68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59" y="1133366"/>
              <a:ext cx="8028940" cy="4925695"/>
            </a:xfrm>
            <a:prstGeom prst="rect">
              <a:avLst/>
            </a:prstGeom>
            <a:noFill/>
          </p:spPr>
        </p:pic>
        <p:sp>
          <p:nvSpPr>
            <p:cNvPr id="17" name="Tekstikehys 16"/>
            <p:cNvSpPr txBox="1"/>
            <p:nvPr/>
          </p:nvSpPr>
          <p:spPr>
            <a:xfrm>
              <a:off x="2411760" y="6092279"/>
              <a:ext cx="6408712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fi-FI" sz="1000" dirty="0" smtClean="0">
                  <a:solidFill>
                    <a:prstClr val="black"/>
                  </a:solidFill>
                </a:rPr>
                <a:t>Energizing Urban Ecosystems Research Program 2012-2015</a:t>
              </a:r>
              <a:r>
                <a:rPr lang="fi-FI" sz="1000" dirty="0">
                  <a:solidFill>
                    <a:prstClr val="black"/>
                  </a:solidFill>
                </a:rPr>
                <a:t>, WP Regional Innovation Ecosystem (RIE)</a:t>
              </a:r>
            </a:p>
            <a:p>
              <a:pPr>
                <a:spcAft>
                  <a:spcPts val="200"/>
                </a:spcAft>
              </a:pPr>
              <a:r>
                <a:rPr lang="fi-FI" sz="1000" dirty="0">
                  <a:solidFill>
                    <a:prstClr val="black"/>
                  </a:solidFill>
                </a:rPr>
                <a:t>Task 7: T3 Ba &amp; Flow, Aalto-yliopistokiinteistöt Oy &amp; Järvelin Design Oy, Kari Mikkelä &amp; Lars Miikki </a:t>
              </a:r>
              <a:r>
                <a:rPr lang="fi-FI" sz="1000" dirty="0" smtClean="0">
                  <a:solidFill>
                    <a:prstClr val="black"/>
                  </a:solidFill>
                </a:rPr>
                <a:t>16.1.2013</a:t>
              </a:r>
              <a:endParaRPr lang="fi-FI" sz="1000" dirty="0">
                <a:solidFill>
                  <a:prstClr val="black"/>
                </a:solidFill>
              </a:endParaRPr>
            </a:p>
          </p:txBody>
        </p:sp>
      </p:grp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Kuva 4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603250"/>
            <a:ext cx="7791450" cy="565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40"/>
          <p:cNvGrpSpPr/>
          <p:nvPr/>
        </p:nvGrpSpPr>
        <p:grpSpPr>
          <a:xfrm>
            <a:off x="1044000" y="691200"/>
            <a:ext cx="7185600" cy="5590800"/>
            <a:chOff x="1044000" y="691200"/>
            <a:chExt cx="7185600" cy="5590800"/>
          </a:xfrm>
        </p:grpSpPr>
        <p:pic>
          <p:nvPicPr>
            <p:cNvPr id="3" name="Picture 2"/>
            <p:cNvPicPr>
              <a:picLocks noChangeArrowheads="1"/>
            </p:cNvPicPr>
            <p:nvPr/>
          </p:nvPicPr>
          <p:blipFill>
            <a:blip r:embed="rId2" cstate="print"/>
            <a:srcRect l="59211" t="72235" r="19143" b="6116"/>
            <a:stretch>
              <a:fillRect/>
            </a:stretch>
          </p:blipFill>
          <p:spPr bwMode="auto">
            <a:xfrm>
              <a:off x="1044000" y="691200"/>
              <a:ext cx="7185600" cy="5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8" name="Suora yhdysviiva 17"/>
            <p:cNvCxnSpPr/>
            <p:nvPr/>
          </p:nvCxnSpPr>
          <p:spPr>
            <a:xfrm flipV="1">
              <a:off x="4427984" y="4365104"/>
              <a:ext cx="1440160" cy="216024"/>
            </a:xfrm>
            <a:prstGeom prst="line">
              <a:avLst/>
            </a:prstGeom>
            <a:ln w="127000" cmpd="sng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uora yhdysviiva 10"/>
            <p:cNvCxnSpPr/>
            <p:nvPr/>
          </p:nvCxnSpPr>
          <p:spPr>
            <a:xfrm flipV="1">
              <a:off x="3779912" y="2636912"/>
              <a:ext cx="360040" cy="1872208"/>
            </a:xfrm>
            <a:prstGeom prst="line">
              <a:avLst/>
            </a:prstGeom>
            <a:ln w="127000" cmpd="sng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uora yhdysviiva 12"/>
            <p:cNvCxnSpPr/>
            <p:nvPr/>
          </p:nvCxnSpPr>
          <p:spPr>
            <a:xfrm>
              <a:off x="4211960" y="2564904"/>
              <a:ext cx="1872208" cy="1800200"/>
            </a:xfrm>
            <a:prstGeom prst="line">
              <a:avLst/>
            </a:prstGeom>
            <a:ln w="127000" cmpd="sng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Kuva 5"/>
            <p:cNvPicPr/>
            <p:nvPr/>
          </p:nvPicPr>
          <p:blipFill>
            <a:blip r:embed="rId3" cstate="print"/>
            <a:srcRect l="12657"/>
            <a:stretch>
              <a:fillRect/>
            </a:stretch>
          </p:blipFill>
          <p:spPr bwMode="auto">
            <a:xfrm>
              <a:off x="3131840" y="4365104"/>
              <a:ext cx="1490759" cy="432000"/>
            </a:xfrm>
            <a:prstGeom prst="rect">
              <a:avLst/>
            </a:prstGeom>
            <a:noFill/>
          </p:spPr>
        </p:pic>
        <p:pic>
          <p:nvPicPr>
            <p:cNvPr id="8" name="Kuva 7" descr="Start-up-Sauna--kuva-2013-0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0112" y="4005128"/>
              <a:ext cx="854710" cy="576000"/>
            </a:xfrm>
            <a:prstGeom prst="rect">
              <a:avLst/>
            </a:prstGeom>
          </p:spPr>
        </p:pic>
        <p:pic>
          <p:nvPicPr>
            <p:cNvPr id="9" name="Kuva 8" descr="ADF log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3928" y="2204864"/>
              <a:ext cx="576064" cy="576064"/>
            </a:xfrm>
            <a:prstGeom prst="rect">
              <a:avLst/>
            </a:prstGeom>
          </p:spPr>
        </p:pic>
        <p:sp>
          <p:nvSpPr>
            <p:cNvPr id="37" name="Tekstikehys 36"/>
            <p:cNvSpPr txBox="1"/>
            <p:nvPr/>
          </p:nvSpPr>
          <p:spPr>
            <a:xfrm>
              <a:off x="1145083" y="764704"/>
              <a:ext cx="65232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r>
                <a:rPr lang="fi-FI" sz="2400" b="1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Urban Mill &amp; Design </a:t>
              </a:r>
              <a:r>
                <a:rPr lang="fi-FI" sz="2400" b="1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Factory</a:t>
              </a:r>
              <a:r>
                <a:rPr lang="fi-FI" sz="2400" b="1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 &amp; Start </a:t>
              </a:r>
              <a:r>
                <a:rPr lang="fi-FI" sz="2400" b="1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Up</a:t>
              </a:r>
              <a:r>
                <a:rPr lang="fi-FI" sz="2400" b="1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 Sauna</a:t>
              </a:r>
            </a:p>
            <a:p>
              <a:r>
                <a:rPr lang="fi-FI" sz="2400" b="1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as </a:t>
              </a:r>
              <a:r>
                <a:rPr lang="fi-FI" sz="2400" b="1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joint</a:t>
              </a:r>
              <a:r>
                <a:rPr lang="fi-FI" sz="2400" b="1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 </a:t>
              </a:r>
              <a:r>
                <a:rPr lang="fi-FI" sz="2400" b="1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platform</a:t>
              </a:r>
              <a:r>
                <a:rPr lang="fi-FI" sz="2400" b="1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 for Knowledge Triangle </a:t>
              </a:r>
              <a:r>
                <a:rPr lang="fi-FI" sz="2400" b="1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rPr>
                <a:t>activities</a:t>
              </a:r>
              <a:endParaRPr lang="fi-FI" sz="24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39" name="Tekstikehys 38"/>
            <p:cNvSpPr txBox="1"/>
            <p:nvPr/>
          </p:nvSpPr>
          <p:spPr>
            <a:xfrm>
              <a:off x="2339752" y="5842332"/>
              <a:ext cx="5832648" cy="394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fi-FI" sz="900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Energizing Urban Ecosystems Research Program 2012-2015</a:t>
              </a:r>
              <a:r>
                <a:rPr lang="fi-FI" sz="9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, WP Regional Innovation Ecosystem (RIE)</a:t>
              </a:r>
            </a:p>
            <a:p>
              <a:pPr>
                <a:spcAft>
                  <a:spcPts val="200"/>
                </a:spcAft>
              </a:pPr>
              <a:r>
                <a:rPr lang="fi-FI" sz="9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Task 7: T3 Ba &amp; Flow, Aalto-yliopistokiinteistöt Oy &amp; Järvelin Design Oy, </a:t>
              </a:r>
              <a:r>
                <a:rPr lang="fi-FI" sz="900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Lars </a:t>
              </a:r>
              <a:r>
                <a:rPr lang="fi-FI" sz="9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Miikki </a:t>
              </a:r>
              <a:r>
                <a:rPr lang="fi-FI" sz="900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&amp; Kari Mikkelä 16.1.2013</a:t>
              </a:r>
              <a:endParaRPr lang="fi-FI" sz="9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Suorakulmio 39"/>
            <p:cNvSpPr/>
            <p:nvPr/>
          </p:nvSpPr>
          <p:spPr>
            <a:xfrm rot="16200000">
              <a:off x="6580820" y="2053444"/>
              <a:ext cx="295232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i-FI" sz="900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Ilmakuva: Karttapaikka. Maanmittauslaitos 15.1.2013</a:t>
              </a:r>
              <a:endParaRPr lang="fi-FI" sz="9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00" y="260648"/>
            <a:ext cx="8176064" cy="720080"/>
          </a:xfrm>
        </p:spPr>
        <p:txBody>
          <a:bodyPr>
            <a:noAutofit/>
          </a:bodyPr>
          <a:lstStyle/>
          <a:p>
            <a:r>
              <a:rPr lang="fi-FI" sz="2800" dirty="0" err="1" smtClean="0"/>
              <a:t>Urban</a:t>
            </a:r>
            <a:r>
              <a:rPr lang="fi-FI" sz="2800" dirty="0" smtClean="0"/>
              <a:t> </a:t>
            </a:r>
            <a:r>
              <a:rPr lang="fi-FI" sz="2800" dirty="0" err="1" smtClean="0"/>
              <a:t>Mill</a:t>
            </a:r>
            <a:r>
              <a:rPr lang="fi-FI" sz="2800" dirty="0" smtClean="0"/>
              <a:t> – Urbaanien </a:t>
            </a:r>
            <a:r>
              <a:rPr lang="fi-FI" sz="2800" dirty="0"/>
              <a:t>i</a:t>
            </a:r>
            <a:r>
              <a:rPr lang="fi-FI" sz="2800" dirty="0" smtClean="0"/>
              <a:t>nnovaatioiden </a:t>
            </a:r>
            <a:r>
              <a:rPr lang="fi-FI" sz="2800" dirty="0"/>
              <a:t>k</a:t>
            </a:r>
            <a:r>
              <a:rPr lang="fi-FI" sz="2800" dirty="0" smtClean="0"/>
              <a:t>eskiö</a:t>
            </a:r>
            <a:endParaRPr lang="fi-FI" sz="2800" dirty="0"/>
          </a:p>
        </p:txBody>
      </p:sp>
      <p:pic>
        <p:nvPicPr>
          <p:cNvPr id="19" name="Kuva 1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912" y="1124744"/>
            <a:ext cx="7742555" cy="4572635"/>
          </a:xfrm>
          <a:prstGeom prst="rect">
            <a:avLst/>
          </a:prstGeom>
          <a:noFill/>
        </p:spPr>
      </p:pic>
      <p:sp>
        <p:nvSpPr>
          <p:cNvPr id="17" name="Tekstikehys 16"/>
          <p:cNvSpPr txBox="1"/>
          <p:nvPr/>
        </p:nvSpPr>
        <p:spPr>
          <a:xfrm>
            <a:off x="2411760" y="6092279"/>
            <a:ext cx="640871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fi-FI" sz="1000" dirty="0" smtClean="0">
                <a:solidFill>
                  <a:prstClr val="black"/>
                </a:solidFill>
              </a:rPr>
              <a:t>Energizing Urban Ecosystems Research Program 2012-2015</a:t>
            </a:r>
            <a:r>
              <a:rPr lang="fi-FI" sz="1000" dirty="0">
                <a:solidFill>
                  <a:prstClr val="black"/>
                </a:solidFill>
              </a:rPr>
              <a:t>, WP Regional Innovation Ecosystem (RIE)</a:t>
            </a:r>
          </a:p>
          <a:p>
            <a:pPr>
              <a:spcAft>
                <a:spcPts val="200"/>
              </a:spcAft>
            </a:pPr>
            <a:r>
              <a:rPr lang="fi-FI" sz="1000" dirty="0">
                <a:solidFill>
                  <a:prstClr val="black"/>
                </a:solidFill>
              </a:rPr>
              <a:t>Task 7: T3 Ba &amp; Flow, Aalto-yliopistokiinteistöt Oy &amp; Järvelin Design Oy, Kari Mikkelä &amp; Lars </a:t>
            </a:r>
            <a:r>
              <a:rPr lang="fi-FI" sz="1000" dirty="0" smtClean="0">
                <a:solidFill>
                  <a:prstClr val="black"/>
                </a:solidFill>
              </a:rPr>
              <a:t>Miikki 16.1.2013</a:t>
            </a:r>
            <a:endParaRPr lang="fi-FI" sz="1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320080" cy="720080"/>
          </a:xfrm>
        </p:spPr>
        <p:txBody>
          <a:bodyPr>
            <a:noAutofit/>
          </a:bodyPr>
          <a:lstStyle/>
          <a:p>
            <a:r>
              <a:rPr lang="fi-FI" sz="2800" dirty="0" smtClean="0"/>
              <a:t>Urban </a:t>
            </a:r>
            <a:r>
              <a:rPr lang="fi-FI" sz="2800" dirty="0" err="1" smtClean="0"/>
              <a:t>Mill</a:t>
            </a:r>
            <a:r>
              <a:rPr lang="fi-FI" sz="2800" dirty="0" smtClean="0"/>
              <a:t> </a:t>
            </a:r>
            <a:r>
              <a:rPr lang="fi-FI" sz="2800" dirty="0" err="1" smtClean="0"/>
              <a:t>Research</a:t>
            </a:r>
            <a:r>
              <a:rPr lang="fi-FI" sz="2800" dirty="0" smtClean="0"/>
              <a:t> </a:t>
            </a:r>
            <a:r>
              <a:rPr lang="fi-FI" sz="2800" dirty="0" err="1" smtClean="0"/>
              <a:t>Domains</a:t>
            </a:r>
            <a:r>
              <a:rPr lang="fi-FI" sz="2800" dirty="0"/>
              <a:t> </a:t>
            </a:r>
            <a:r>
              <a:rPr lang="fi-FI" sz="2800" dirty="0" smtClean="0"/>
              <a:t>&amp; </a:t>
            </a:r>
            <a:r>
              <a:rPr lang="fi-FI" sz="2800" dirty="0" err="1" smtClean="0"/>
              <a:t>Global</a:t>
            </a:r>
            <a:r>
              <a:rPr lang="fi-FI" sz="2800" dirty="0" smtClean="0"/>
              <a:t> Networks</a:t>
            </a:r>
            <a:endParaRPr lang="en-US" sz="2800" dirty="0"/>
          </a:p>
        </p:txBody>
      </p:sp>
      <p:grpSp>
        <p:nvGrpSpPr>
          <p:cNvPr id="27" name="Ryhmä 26"/>
          <p:cNvGrpSpPr/>
          <p:nvPr/>
        </p:nvGrpSpPr>
        <p:grpSpPr>
          <a:xfrm>
            <a:off x="543320" y="1114864"/>
            <a:ext cx="8277152" cy="5403173"/>
            <a:chOff x="543320" y="1114864"/>
            <a:chExt cx="8277152" cy="5403173"/>
          </a:xfrm>
        </p:grpSpPr>
        <p:pic>
          <p:nvPicPr>
            <p:cNvPr id="26" name="Kuva 25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3320" y="1114864"/>
              <a:ext cx="7791450" cy="4584700"/>
            </a:xfrm>
            <a:prstGeom prst="rect">
              <a:avLst/>
            </a:prstGeom>
            <a:noFill/>
          </p:spPr>
        </p:pic>
        <p:sp>
          <p:nvSpPr>
            <p:cNvPr id="17" name="Tekstikehys 16"/>
            <p:cNvSpPr txBox="1"/>
            <p:nvPr/>
          </p:nvSpPr>
          <p:spPr>
            <a:xfrm>
              <a:off x="2411760" y="6092279"/>
              <a:ext cx="6408712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000" dirty="0">
                  <a:solidFill>
                    <a:prstClr val="black"/>
                  </a:solidFill>
                </a:rPr>
                <a:t>Energizing Urban Ecosystems Research Program </a:t>
              </a:r>
              <a:r>
                <a:rPr lang="fi-FI" sz="1000" dirty="0">
                  <a:solidFill>
                    <a:prstClr val="black"/>
                  </a:solidFill>
                </a:rPr>
                <a:t>2012-2015, WP Regional Innovation Ecosystem (RIE)</a:t>
              </a:r>
            </a:p>
            <a:p>
              <a:pPr>
                <a:spcAft>
                  <a:spcPts val="200"/>
                </a:spcAft>
              </a:pPr>
              <a:r>
                <a:rPr lang="fi-FI" sz="1000" dirty="0">
                  <a:solidFill>
                    <a:prstClr val="black"/>
                  </a:solidFill>
                </a:rPr>
                <a:t>Task 7: T3 Ba &amp; Flow, Aalto-yliopistokiinteistöt Oy &amp; Järvelin Design Oy, Kari Mikkelä &amp; Lars Miikki </a:t>
              </a:r>
              <a:r>
                <a:rPr lang="fi-FI" sz="1000" dirty="0" smtClean="0">
                  <a:solidFill>
                    <a:prstClr val="black"/>
                  </a:solidFill>
                </a:rPr>
                <a:t>16.1.2013</a:t>
              </a:r>
              <a:endParaRPr lang="fi-FI" sz="1000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uva 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015" y="864612"/>
            <a:ext cx="8681720" cy="4962525"/>
          </a:xfrm>
          <a:prstGeom prst="rect">
            <a:avLst/>
          </a:prstGeom>
          <a:noFill/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00" y="260648"/>
            <a:ext cx="8392088" cy="720080"/>
          </a:xfrm>
        </p:spPr>
        <p:txBody>
          <a:bodyPr>
            <a:noAutofit/>
          </a:bodyPr>
          <a:lstStyle/>
          <a:p>
            <a:r>
              <a:rPr lang="en-US" sz="2800" smtClean="0"/>
              <a:t>Urban Innovation Themes vs. Research Domains </a:t>
            </a:r>
            <a:endParaRPr lang="en-US" sz="2800"/>
          </a:p>
        </p:txBody>
      </p:sp>
      <p:sp>
        <p:nvSpPr>
          <p:cNvPr id="20" name="Tekstikehys 19"/>
          <p:cNvSpPr txBox="1"/>
          <p:nvPr/>
        </p:nvSpPr>
        <p:spPr>
          <a:xfrm>
            <a:off x="2411760" y="6092279"/>
            <a:ext cx="640871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sz="1000">
                <a:solidFill>
                  <a:prstClr val="black"/>
                </a:solidFill>
              </a:rPr>
              <a:t>Energizing Urban Ecosystems Research Program </a:t>
            </a:r>
            <a:r>
              <a:rPr lang="en-US" sz="1000" smtClean="0">
                <a:solidFill>
                  <a:prstClr val="black"/>
                </a:solidFill>
              </a:rPr>
              <a:t>2012-2015, WP Regional Innovation Ecosystem (RIE)</a:t>
            </a:r>
          </a:p>
          <a:p>
            <a:pPr>
              <a:spcAft>
                <a:spcPts val="200"/>
              </a:spcAft>
            </a:pPr>
            <a:r>
              <a:rPr lang="en-US" sz="1000" smtClean="0">
                <a:solidFill>
                  <a:prstClr val="black"/>
                </a:solidFill>
              </a:rPr>
              <a:t>Task 7: T3 Ba &amp; Flow, Aalto-yliopistokiinteistöt Oy &amp; Järvelin Design Oy, Kari Mikkelä &amp; Lars Miikki 16.1.2013</a:t>
            </a:r>
            <a:endParaRPr lang="en-US" sz="1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14771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00" y="260648"/>
            <a:ext cx="8176064" cy="720080"/>
          </a:xfrm>
        </p:spPr>
        <p:txBody>
          <a:bodyPr>
            <a:noAutofit/>
          </a:bodyPr>
          <a:lstStyle/>
          <a:p>
            <a:r>
              <a:rPr lang="fi-FI" sz="2800" dirty="0" err="1" smtClean="0"/>
              <a:t>Urban</a:t>
            </a:r>
            <a:r>
              <a:rPr lang="fi-FI" sz="2800" dirty="0" smtClean="0"/>
              <a:t> </a:t>
            </a:r>
            <a:r>
              <a:rPr lang="fi-FI" sz="2800" dirty="0" err="1" smtClean="0"/>
              <a:t>Mill</a:t>
            </a:r>
            <a:r>
              <a:rPr lang="fi-FI" sz="2800" dirty="0" smtClean="0"/>
              <a:t> – Urbaanien </a:t>
            </a:r>
            <a:r>
              <a:rPr lang="fi-FI" sz="2800" dirty="0"/>
              <a:t>i</a:t>
            </a:r>
            <a:r>
              <a:rPr lang="fi-FI" sz="2800" dirty="0" smtClean="0"/>
              <a:t>nnovaatioiden </a:t>
            </a:r>
            <a:r>
              <a:rPr lang="fi-FI" sz="2800" dirty="0"/>
              <a:t>k</a:t>
            </a:r>
            <a:r>
              <a:rPr lang="fi-FI" sz="2800" dirty="0" smtClean="0"/>
              <a:t>eskiö</a:t>
            </a:r>
            <a:endParaRPr lang="fi-FI" sz="2800" dirty="0"/>
          </a:p>
        </p:txBody>
      </p:sp>
      <p:grpSp>
        <p:nvGrpSpPr>
          <p:cNvPr id="8" name="Ryhmä 7"/>
          <p:cNvGrpSpPr/>
          <p:nvPr/>
        </p:nvGrpSpPr>
        <p:grpSpPr>
          <a:xfrm>
            <a:off x="488810" y="1112202"/>
            <a:ext cx="8331662" cy="5405835"/>
            <a:chOff x="488810" y="1112202"/>
            <a:chExt cx="8331662" cy="5405835"/>
          </a:xfrm>
        </p:grpSpPr>
        <p:sp>
          <p:nvSpPr>
            <p:cNvPr id="6" name="Tekstikehys 5"/>
            <p:cNvSpPr txBox="1"/>
            <p:nvPr/>
          </p:nvSpPr>
          <p:spPr>
            <a:xfrm>
              <a:off x="2411760" y="6092279"/>
              <a:ext cx="6408712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fi-FI" sz="1000" dirty="0" smtClean="0">
                  <a:solidFill>
                    <a:prstClr val="black"/>
                  </a:solidFill>
                </a:rPr>
                <a:t>Energizing Urban Ecosystems Research Program 2012-2015</a:t>
              </a:r>
              <a:r>
                <a:rPr lang="fi-FI" sz="1000" dirty="0">
                  <a:solidFill>
                    <a:prstClr val="black"/>
                  </a:solidFill>
                </a:rPr>
                <a:t>, WP Regional Innovation Ecosystem (RIE)</a:t>
              </a:r>
            </a:p>
            <a:p>
              <a:pPr>
                <a:spcAft>
                  <a:spcPts val="200"/>
                </a:spcAft>
              </a:pPr>
              <a:r>
                <a:rPr lang="fi-FI" sz="1000" dirty="0">
                  <a:solidFill>
                    <a:prstClr val="black"/>
                  </a:solidFill>
                </a:rPr>
                <a:t>Task 7: T3 Ba &amp; Flow, Aalto-yliopistokiinteistöt Oy &amp; Järvelin Design Oy, Kari Mikkelä &amp; Lars </a:t>
              </a:r>
              <a:r>
                <a:rPr lang="fi-FI" sz="1000" dirty="0" smtClean="0">
                  <a:solidFill>
                    <a:prstClr val="black"/>
                  </a:solidFill>
                </a:rPr>
                <a:t>Miikki 16.1.2013</a:t>
              </a:r>
              <a:endParaRPr lang="fi-FI" sz="1000" dirty="0">
                <a:solidFill>
                  <a:prstClr val="black"/>
                </a:solidFill>
              </a:endParaRPr>
            </a:p>
          </p:txBody>
        </p:sp>
        <p:pic>
          <p:nvPicPr>
            <p:cNvPr id="7" name="Kuva 6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8810" y="1112202"/>
              <a:ext cx="7974330" cy="463359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00" y="260648"/>
            <a:ext cx="8176064" cy="720080"/>
          </a:xfrm>
        </p:spPr>
        <p:txBody>
          <a:bodyPr>
            <a:noAutofit/>
          </a:bodyPr>
          <a:lstStyle/>
          <a:p>
            <a:r>
              <a:rPr lang="en-US" sz="2800" dirty="0" smtClean="0"/>
              <a:t>Urban Mill Road Map</a:t>
            </a:r>
            <a:endParaRPr lang="en-US" sz="2800" dirty="0"/>
          </a:p>
        </p:txBody>
      </p:sp>
      <p:grpSp>
        <p:nvGrpSpPr>
          <p:cNvPr id="22" name="Ryhmä 21"/>
          <p:cNvGrpSpPr/>
          <p:nvPr/>
        </p:nvGrpSpPr>
        <p:grpSpPr>
          <a:xfrm>
            <a:off x="543320" y="1111096"/>
            <a:ext cx="8277152" cy="5406941"/>
            <a:chOff x="543320" y="1111096"/>
            <a:chExt cx="8277152" cy="5406941"/>
          </a:xfrm>
        </p:grpSpPr>
        <p:pic>
          <p:nvPicPr>
            <p:cNvPr id="21" name="Kuva 20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3320" y="1111096"/>
              <a:ext cx="7809865" cy="4596765"/>
            </a:xfrm>
            <a:prstGeom prst="rect">
              <a:avLst/>
            </a:prstGeom>
            <a:noFill/>
          </p:spPr>
        </p:pic>
        <p:sp>
          <p:nvSpPr>
            <p:cNvPr id="17" name="Tekstikehys 16"/>
            <p:cNvSpPr txBox="1"/>
            <p:nvPr/>
          </p:nvSpPr>
          <p:spPr>
            <a:xfrm>
              <a:off x="2411760" y="6092279"/>
              <a:ext cx="6408712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000" dirty="0">
                  <a:solidFill>
                    <a:prstClr val="black"/>
                  </a:solidFill>
                </a:rPr>
                <a:t>Energizing Urban Ecosystems Research Program </a:t>
              </a:r>
              <a:r>
                <a:rPr lang="en-US" sz="1000" dirty="0" smtClean="0">
                  <a:solidFill>
                    <a:prstClr val="black"/>
                  </a:solidFill>
                </a:rPr>
                <a:t>2012-2015, WP Regional Innovation Ecosystem (RIE)</a:t>
              </a:r>
            </a:p>
            <a:p>
              <a:pPr>
                <a:spcAft>
                  <a:spcPts val="200"/>
                </a:spcAft>
              </a:pPr>
              <a:r>
                <a:rPr lang="en-US" sz="1000" dirty="0" smtClean="0">
                  <a:solidFill>
                    <a:prstClr val="black"/>
                  </a:solidFill>
                </a:rPr>
                <a:t>Task 7: T3 Ba &amp; Flow, Aalto-</a:t>
              </a:r>
              <a:r>
                <a:rPr lang="en-US" sz="1000" dirty="0" err="1" smtClean="0">
                  <a:solidFill>
                    <a:prstClr val="black"/>
                  </a:solidFill>
                </a:rPr>
                <a:t>yliopistokiinteistöt</a:t>
              </a:r>
              <a:r>
                <a:rPr lang="en-US" sz="1000" dirty="0" smtClean="0">
                  <a:solidFill>
                    <a:prstClr val="black"/>
                  </a:solidFill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</a:rPr>
                <a:t>Oy</a:t>
              </a:r>
              <a:r>
                <a:rPr lang="en-US" sz="1000" dirty="0" smtClean="0">
                  <a:solidFill>
                    <a:prstClr val="black"/>
                  </a:solidFill>
                </a:rPr>
                <a:t> &amp; Järvelin Design </a:t>
              </a:r>
              <a:r>
                <a:rPr lang="en-US" sz="1000" dirty="0" err="1" smtClean="0">
                  <a:solidFill>
                    <a:prstClr val="black"/>
                  </a:solidFill>
                </a:rPr>
                <a:t>Oy</a:t>
              </a:r>
              <a:r>
                <a:rPr lang="en-US" sz="1000" dirty="0" smtClean="0">
                  <a:solidFill>
                    <a:prstClr val="black"/>
                  </a:solidFill>
                </a:rPr>
                <a:t>, Kari Mikkelä &amp; Lars Miikki 16.1.2013</a:t>
              </a:r>
              <a:endParaRPr lang="en-US" sz="1000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00" y="260648"/>
            <a:ext cx="8176064" cy="720080"/>
          </a:xfrm>
        </p:spPr>
        <p:txBody>
          <a:bodyPr>
            <a:noAutofit/>
          </a:bodyPr>
          <a:lstStyle/>
          <a:p>
            <a:r>
              <a:rPr lang="fi-FI" sz="2800" dirty="0" smtClean="0"/>
              <a:t>Urban Mill – </a:t>
            </a:r>
            <a:r>
              <a:rPr lang="fi-FI" sz="2800" dirty="0" smtClean="0"/>
              <a:t>bisnesmalliaihioita (</a:t>
            </a:r>
            <a:r>
              <a:rPr lang="fi-FI" sz="2800" dirty="0" err="1" smtClean="0"/>
              <a:t>draft</a:t>
            </a:r>
            <a:r>
              <a:rPr lang="fi-FI" sz="2800" dirty="0" smtClean="0"/>
              <a:t>)</a:t>
            </a:r>
            <a:endParaRPr lang="fi-FI" sz="2800" dirty="0"/>
          </a:p>
        </p:txBody>
      </p:sp>
      <p:grpSp>
        <p:nvGrpSpPr>
          <p:cNvPr id="7" name="Ryhmä 6"/>
          <p:cNvGrpSpPr/>
          <p:nvPr/>
        </p:nvGrpSpPr>
        <p:grpSpPr>
          <a:xfrm>
            <a:off x="584264" y="1124744"/>
            <a:ext cx="8236208" cy="5393293"/>
            <a:chOff x="584264" y="1124744"/>
            <a:chExt cx="8236208" cy="5393293"/>
          </a:xfrm>
        </p:grpSpPr>
        <p:pic>
          <p:nvPicPr>
            <p:cNvPr id="6" name="Kuva 5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84264" y="1124744"/>
              <a:ext cx="7742555" cy="4572635"/>
            </a:xfrm>
            <a:prstGeom prst="rect">
              <a:avLst/>
            </a:prstGeom>
            <a:noFill/>
          </p:spPr>
        </p:pic>
        <p:sp>
          <p:nvSpPr>
            <p:cNvPr id="17" name="Tekstikehys 16"/>
            <p:cNvSpPr txBox="1"/>
            <p:nvPr/>
          </p:nvSpPr>
          <p:spPr>
            <a:xfrm>
              <a:off x="2411760" y="6092279"/>
              <a:ext cx="6408712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000" dirty="0">
                  <a:solidFill>
                    <a:prstClr val="black"/>
                  </a:solidFill>
                </a:rPr>
                <a:t>Energizing Urban Ecosystems Research Program </a:t>
              </a:r>
              <a:r>
                <a:rPr lang="fi-FI" sz="1000" dirty="0">
                  <a:solidFill>
                    <a:prstClr val="black"/>
                  </a:solidFill>
                </a:rPr>
                <a:t>2012-2015, WP Regional Innovation Ecosystem (RIE)</a:t>
              </a:r>
            </a:p>
            <a:p>
              <a:pPr>
                <a:spcAft>
                  <a:spcPts val="200"/>
                </a:spcAft>
              </a:pPr>
              <a:r>
                <a:rPr lang="fi-FI" sz="1000" dirty="0">
                  <a:solidFill>
                    <a:prstClr val="black"/>
                  </a:solidFill>
                </a:rPr>
                <a:t>Task 7: T3 Ba &amp; Flow, Aalto-yliopistokiinteistöt Oy &amp; Järvelin Design Oy, Kari Mikkelä &amp; Lars Miikki </a:t>
              </a:r>
              <a:r>
                <a:rPr lang="fi-FI" sz="1000" dirty="0" smtClean="0">
                  <a:solidFill>
                    <a:prstClr val="black"/>
                  </a:solidFill>
                </a:rPr>
                <a:t>16.1.2013</a:t>
              </a:r>
              <a:endParaRPr lang="fi-FI" sz="1000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of the Urban Scene (big Hall)!?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2400" y="1268760"/>
            <a:ext cx="6285600" cy="41364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Workshops &amp; Co-working events (1-3 days)</a:t>
            </a:r>
          </a:p>
          <a:p>
            <a:r>
              <a:rPr lang="en-GB" dirty="0" smtClean="0"/>
              <a:t>Service Co-design Events (1-2 weeks)</a:t>
            </a:r>
          </a:p>
          <a:p>
            <a:r>
              <a:rPr lang="en-GB" dirty="0" smtClean="0"/>
              <a:t>Physical Prototypes &amp; Demonstrations (+ </a:t>
            </a:r>
            <a:r>
              <a:rPr lang="en-GB" dirty="0" err="1" smtClean="0"/>
              <a:t>lavastus</a:t>
            </a:r>
            <a:r>
              <a:rPr lang="en-GB" dirty="0" smtClean="0"/>
              <a:t>)</a:t>
            </a:r>
          </a:p>
          <a:p>
            <a:r>
              <a:rPr lang="en-GB" dirty="0"/>
              <a:t>Urban Innovation Boot Camps (3-8 days</a:t>
            </a:r>
            <a:r>
              <a:rPr lang="en-GB" dirty="0" smtClean="0"/>
              <a:t>)</a:t>
            </a:r>
          </a:p>
          <a:p>
            <a:r>
              <a:rPr lang="en-GB" dirty="0"/>
              <a:t>Connected Smart Space </a:t>
            </a:r>
            <a:r>
              <a:rPr lang="en-GB" dirty="0" err="1"/>
              <a:t>Testbed</a:t>
            </a:r>
            <a:r>
              <a:rPr lang="en-GB" dirty="0"/>
              <a:t>, Living Lab &amp; </a:t>
            </a:r>
            <a:r>
              <a:rPr lang="en-GB" dirty="0" smtClean="0"/>
              <a:t>T3 Showroom</a:t>
            </a:r>
          </a:p>
          <a:p>
            <a:r>
              <a:rPr lang="en-GB" dirty="0" smtClean="0"/>
              <a:t>Citizen participation events and forums</a:t>
            </a:r>
            <a:endParaRPr lang="en-GB" dirty="0"/>
          </a:p>
          <a:p>
            <a:r>
              <a:rPr lang="en-GB" dirty="0" smtClean="0"/>
              <a:t>Cultural &amp; Art events and exhibitions (one-time &amp; background)</a:t>
            </a:r>
          </a:p>
          <a:p>
            <a:r>
              <a:rPr lang="en-GB" dirty="0" smtClean="0"/>
              <a:t>Co-learning &amp; Training sessions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6" name="Tekstikehys 5"/>
          <p:cNvSpPr txBox="1"/>
          <p:nvPr/>
        </p:nvSpPr>
        <p:spPr>
          <a:xfrm>
            <a:off x="2411760" y="6092279"/>
            <a:ext cx="640871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</a:rPr>
              <a:t>Energizing Urban Ecosystems Research Program </a:t>
            </a:r>
            <a:r>
              <a:rPr lang="fi-FI" sz="1000" dirty="0">
                <a:solidFill>
                  <a:prstClr val="black"/>
                </a:solidFill>
              </a:rPr>
              <a:t>2012-2015, WP Regional Innovation Ecosystem (RIE)</a:t>
            </a:r>
          </a:p>
          <a:p>
            <a:pPr>
              <a:spcAft>
                <a:spcPts val="200"/>
              </a:spcAft>
            </a:pPr>
            <a:r>
              <a:rPr lang="fi-FI" sz="1000" dirty="0">
                <a:solidFill>
                  <a:prstClr val="black"/>
                </a:solidFill>
              </a:rPr>
              <a:t>Task 7: T3 Ba &amp; Flow, Aalto-yliopistokiinteistöt Oy &amp; Järvelin Design Oy, Kari Mikkelä &amp; Lars Miikki </a:t>
            </a:r>
            <a:r>
              <a:rPr lang="fi-FI" sz="1000" dirty="0" smtClean="0">
                <a:solidFill>
                  <a:prstClr val="black"/>
                </a:solidFill>
              </a:rPr>
              <a:t>16.1.2013</a:t>
            </a:r>
            <a:endParaRPr lang="fi-FI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73629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US" sz="3200" b="1" smtClean="0">
                <a:solidFill>
                  <a:srgbClr val="FF7900"/>
                </a:solidFill>
                <a:latin typeface="Arial"/>
              </a:rPr>
              <a:t>Emerging Innovation Garden!</a:t>
            </a:r>
            <a:endParaRPr lang="en-US" sz="5400"/>
          </a:p>
        </p:txBody>
      </p:sp>
      <p:grpSp>
        <p:nvGrpSpPr>
          <p:cNvPr id="3" name="Ryhmä 28"/>
          <p:cNvGrpSpPr/>
          <p:nvPr/>
        </p:nvGrpSpPr>
        <p:grpSpPr>
          <a:xfrm>
            <a:off x="1043608" y="1124744"/>
            <a:ext cx="7145020" cy="5602605"/>
            <a:chOff x="1043608" y="1124744"/>
            <a:chExt cx="7145020" cy="5602605"/>
          </a:xfrm>
        </p:grpSpPr>
        <p:pic>
          <p:nvPicPr>
            <p:cNvPr id="16" name="Kuva 15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3608" y="1124744"/>
              <a:ext cx="7145020" cy="5602605"/>
            </a:xfrm>
            <a:prstGeom prst="rect">
              <a:avLst/>
            </a:prstGeom>
            <a:noFill/>
          </p:spPr>
        </p:pic>
        <p:grpSp>
          <p:nvGrpSpPr>
            <p:cNvPr id="4" name="Ryhmä 12"/>
            <p:cNvGrpSpPr/>
            <p:nvPr/>
          </p:nvGrpSpPr>
          <p:grpSpPr>
            <a:xfrm>
              <a:off x="3203848" y="3068960"/>
              <a:ext cx="2219896" cy="576000"/>
              <a:chOff x="2424112" y="3071812"/>
              <a:chExt cx="2219896" cy="576000"/>
            </a:xfrm>
          </p:grpSpPr>
          <p:pic>
            <p:nvPicPr>
              <p:cNvPr id="27" name="Kuva 10" descr="aalto-logo-en-3.gif"/>
              <p:cNvPicPr>
                <a:picLocks noChangeAspect="1"/>
              </p:cNvPicPr>
              <p:nvPr/>
            </p:nvPicPr>
            <p:blipFill>
              <a:blip r:embed="rId3" cstate="print"/>
              <a:srcRect r="35909"/>
              <a:stretch>
                <a:fillRect/>
              </a:stretch>
            </p:blipFill>
            <p:spPr>
              <a:xfrm>
                <a:off x="2424112" y="3071812"/>
                <a:ext cx="2219896" cy="576000"/>
              </a:xfrm>
              <a:prstGeom prst="rect">
                <a:avLst/>
              </a:prstGeom>
            </p:spPr>
          </p:pic>
          <p:sp>
            <p:nvSpPr>
              <p:cNvPr id="28" name="Tekstikehys 27"/>
              <p:cNvSpPr txBox="1"/>
              <p:nvPr/>
            </p:nvSpPr>
            <p:spPr>
              <a:xfrm>
                <a:off x="3169593" y="3259106"/>
                <a:ext cx="13482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Headquarters</a:t>
                </a:r>
                <a:endParaRPr lang="en-US" sz="1600" b="1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" name="Ryhmä 15"/>
            <p:cNvGrpSpPr/>
            <p:nvPr/>
          </p:nvGrpSpPr>
          <p:grpSpPr>
            <a:xfrm>
              <a:off x="3624458" y="1711441"/>
              <a:ext cx="1799286" cy="1249475"/>
              <a:chOff x="3624458" y="1279393"/>
              <a:chExt cx="1799286" cy="1249475"/>
            </a:xfrm>
          </p:grpSpPr>
          <p:pic>
            <p:nvPicPr>
              <p:cNvPr id="25" name="Kuva 9" descr="600px-Aalto-yliopiston_ylioppilaskunnan_logo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624458" y="1952868"/>
                <a:ext cx="576000" cy="576000"/>
              </a:xfrm>
              <a:prstGeom prst="rect">
                <a:avLst/>
              </a:prstGeom>
            </p:spPr>
          </p:pic>
          <p:pic>
            <p:nvPicPr>
              <p:cNvPr id="26" name="Kuva 25" descr="ayk-logo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315491" y="1279393"/>
                <a:ext cx="1108253" cy="576000"/>
              </a:xfrm>
              <a:prstGeom prst="rect">
                <a:avLst/>
              </a:prstGeom>
            </p:spPr>
          </p:pic>
        </p:grpSp>
        <p:pic>
          <p:nvPicPr>
            <p:cNvPr id="24" name="Kuva 23" descr="Alumninet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5491" y="2384916"/>
              <a:ext cx="568615" cy="576000"/>
            </a:xfrm>
            <a:prstGeom prst="rect">
              <a:avLst/>
            </a:prstGeom>
          </p:spPr>
        </p:pic>
        <p:pic>
          <p:nvPicPr>
            <p:cNvPr id="18" name="Kuva 17" descr="Horizontal_Blue_2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0212" y="1711505"/>
              <a:ext cx="2120246" cy="576000"/>
            </a:xfrm>
            <a:prstGeom prst="rect">
              <a:avLst/>
            </a:prstGeom>
          </p:spPr>
        </p:pic>
        <p:grpSp>
          <p:nvGrpSpPr>
            <p:cNvPr id="6" name="Ryhmä 38"/>
            <p:cNvGrpSpPr/>
            <p:nvPr/>
          </p:nvGrpSpPr>
          <p:grpSpPr>
            <a:xfrm>
              <a:off x="3707904" y="4826279"/>
              <a:ext cx="1201135" cy="1050993"/>
              <a:chOff x="3685683" y="4696797"/>
              <a:chExt cx="1201135" cy="1050993"/>
            </a:xfrm>
          </p:grpSpPr>
          <p:cxnSp>
            <p:nvCxnSpPr>
              <p:cNvPr id="33" name="Suora yhdysviiva 32"/>
              <p:cNvCxnSpPr/>
              <p:nvPr/>
            </p:nvCxnSpPr>
            <p:spPr>
              <a:xfrm flipV="1">
                <a:off x="4023502" y="5635184"/>
                <a:ext cx="750709" cy="112606"/>
              </a:xfrm>
              <a:prstGeom prst="line">
                <a:avLst/>
              </a:prstGeom>
              <a:ln w="101600" cmpd="sng"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uora yhdysviiva 33"/>
              <p:cNvCxnSpPr/>
              <p:nvPr/>
            </p:nvCxnSpPr>
            <p:spPr>
              <a:xfrm flipV="1">
                <a:off x="3685683" y="4734333"/>
                <a:ext cx="187677" cy="975922"/>
              </a:xfrm>
              <a:prstGeom prst="line">
                <a:avLst/>
              </a:prstGeom>
              <a:ln w="101600" cmpd="sng"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uora yhdysviiva 34"/>
              <p:cNvCxnSpPr/>
              <p:nvPr/>
            </p:nvCxnSpPr>
            <p:spPr>
              <a:xfrm>
                <a:off x="3910896" y="4696797"/>
                <a:ext cx="975922" cy="938387"/>
              </a:xfrm>
              <a:prstGeom prst="line">
                <a:avLst/>
              </a:prstGeom>
              <a:ln w="101600" cmpd="sng"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9" name="Kuva 18"/>
            <p:cNvPicPr/>
            <p:nvPr/>
          </p:nvPicPr>
          <p:blipFill>
            <a:blip r:embed="rId8" cstate="print"/>
            <a:srcRect l="12657"/>
            <a:stretch>
              <a:fillRect/>
            </a:stretch>
          </p:blipFill>
          <p:spPr bwMode="auto">
            <a:xfrm>
              <a:off x="2865217" y="5598846"/>
              <a:ext cx="1490759" cy="432000"/>
            </a:xfrm>
            <a:prstGeom prst="rect">
              <a:avLst/>
            </a:prstGeom>
            <a:noFill/>
          </p:spPr>
        </p:pic>
        <p:pic>
          <p:nvPicPr>
            <p:cNvPr id="21" name="Kuva 20" descr="ADF logo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35896" y="4437112"/>
              <a:ext cx="576064" cy="576064"/>
            </a:xfrm>
            <a:prstGeom prst="rect">
              <a:avLst/>
            </a:prstGeom>
          </p:spPr>
        </p:pic>
        <p:pic>
          <p:nvPicPr>
            <p:cNvPr id="20" name="Kuva 19" descr="Start-up-Sauna--kuva-2013-0.gif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33064" y="5454846"/>
              <a:ext cx="854710" cy="576000"/>
            </a:xfrm>
            <a:prstGeom prst="rect">
              <a:avLst/>
            </a:prstGeom>
          </p:spPr>
        </p:pic>
      </p:grpSp>
      <p:cxnSp>
        <p:nvCxnSpPr>
          <p:cNvPr id="31" name="Suora nuoliyhdysviiva 30"/>
          <p:cNvCxnSpPr>
            <a:stCxn id="30" idx="0"/>
          </p:cNvCxnSpPr>
          <p:nvPr/>
        </p:nvCxnSpPr>
        <p:spPr>
          <a:xfrm flipV="1">
            <a:off x="5844426" y="919353"/>
            <a:ext cx="32" cy="792152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uora nuoliyhdysviiva 37"/>
          <p:cNvCxnSpPr/>
          <p:nvPr/>
        </p:nvCxnSpPr>
        <p:spPr>
          <a:xfrm flipH="1" flipV="1">
            <a:off x="755576" y="1412712"/>
            <a:ext cx="1212848" cy="1008176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Kuva 36" descr="VTT logo-fp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87624" y="2420888"/>
            <a:ext cx="1561600" cy="576000"/>
          </a:xfrm>
          <a:prstGeom prst="rect">
            <a:avLst/>
          </a:prstGeom>
        </p:spPr>
      </p:pic>
      <p:pic>
        <p:nvPicPr>
          <p:cNvPr id="30" name="Kuva 29" descr="Dipoli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556426" y="1711505"/>
            <a:ext cx="576000" cy="576000"/>
          </a:xfrm>
          <a:prstGeom prst="rect">
            <a:avLst/>
          </a:prstGeom>
        </p:spPr>
      </p:pic>
      <p:sp>
        <p:nvSpPr>
          <p:cNvPr id="42" name="Suorakulmio 41"/>
          <p:cNvSpPr/>
          <p:nvPr/>
        </p:nvSpPr>
        <p:spPr>
          <a:xfrm>
            <a:off x="1403648" y="3212976"/>
            <a:ext cx="1584176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 smtClean="0">
                <a:solidFill>
                  <a:schemeClr val="tx1"/>
                </a:solidFill>
              </a:rPr>
              <a:t>Taiteiden talo</a:t>
            </a:r>
            <a:endParaRPr lang="fi-FI" b="1" dirty="0">
              <a:solidFill>
                <a:schemeClr val="tx1"/>
              </a:solidFill>
            </a:endParaRPr>
          </a:p>
        </p:txBody>
      </p:sp>
      <p:pic>
        <p:nvPicPr>
          <p:cNvPr id="29" name="Kuva 28" descr="Antell-logo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283968" y="3717032"/>
            <a:ext cx="740571" cy="57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aalto_university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9900"/>
      </a:accent6>
      <a:hlink>
        <a:srgbClr val="0000FF"/>
      </a:hlink>
      <a:folHlink>
        <a:srgbClr val="800080"/>
      </a:folHlink>
    </a:clrScheme>
    <a:fontScheme name="Aalto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8_aalto_university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9900"/>
      </a:accent6>
      <a:hlink>
        <a:srgbClr val="0000FF"/>
      </a:hlink>
      <a:folHlink>
        <a:srgbClr val="800080"/>
      </a:folHlink>
    </a:clrScheme>
    <a:fontScheme name="Aalto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844</Words>
  <Application>Microsoft Macintosh PowerPoint</Application>
  <PresentationFormat>Näytössä katseltava diaesitys (4:3)</PresentationFormat>
  <Paragraphs>58</Paragraphs>
  <Slides>13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4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1_aalto_university</vt:lpstr>
      <vt:lpstr>8_aalto_university</vt:lpstr>
      <vt:lpstr>1_Office-teema</vt:lpstr>
      <vt:lpstr>2_Office-teema</vt:lpstr>
      <vt:lpstr>Urban Mill – yritysten, tutkijoiden ja kaupunkien kohtaamis- ja työtila! Versio 4.24 (6.2.2013)</vt:lpstr>
      <vt:lpstr>Background of the Urban Mill development: Research Focus according the EUE programme plan</vt:lpstr>
      <vt:lpstr>Urban Mill as a Development Hub for Otaniemi Thematic Co-working Space Network Service Development </vt:lpstr>
      <vt:lpstr>PowerPoint-esitys</vt:lpstr>
      <vt:lpstr>PowerPoint-esitys</vt:lpstr>
      <vt:lpstr>Urban Mill – Urbaanien innovaatioiden keskiö</vt:lpstr>
      <vt:lpstr>Urban Mill Research Domains &amp; Global Networks</vt:lpstr>
      <vt:lpstr>Urban Innovation Themes vs. Research Domains </vt:lpstr>
      <vt:lpstr>Urban Mill – Urbaanien innovaatioiden keskiö</vt:lpstr>
      <vt:lpstr>Urban Mill Road Map</vt:lpstr>
      <vt:lpstr>Urban Mill – bisnesmalliaihioita (draft)</vt:lpstr>
      <vt:lpstr>Use of the Urban Scene (big Hall)!?</vt:lpstr>
      <vt:lpstr>Emerging Innovation Garden!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Mill Service Concept Components</dc:title>
  <dc:creator>Lasse</dc:creator>
  <cp:lastModifiedBy>Kari Mikkelä</cp:lastModifiedBy>
  <cp:revision>192</cp:revision>
  <dcterms:created xsi:type="dcterms:W3CDTF">2012-12-20T22:46:04Z</dcterms:created>
  <dcterms:modified xsi:type="dcterms:W3CDTF">2013-02-06T07:14:13Z</dcterms:modified>
</cp:coreProperties>
</file>